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59" r:id="rId4"/>
    <p:sldId id="260" r:id="rId5"/>
    <p:sldId id="279" r:id="rId6"/>
    <p:sldId id="278" r:id="rId7"/>
    <p:sldId id="280" r:id="rId8"/>
    <p:sldId id="281" r:id="rId9"/>
    <p:sldId id="282" r:id="rId10"/>
    <p:sldId id="261" r:id="rId11"/>
    <p:sldId id="283" r:id="rId12"/>
    <p:sldId id="286" r:id="rId13"/>
    <p:sldId id="289" r:id="rId14"/>
    <p:sldId id="288" r:id="rId15"/>
    <p:sldId id="287" r:id="rId16"/>
    <p:sldId id="262" r:id="rId17"/>
    <p:sldId id="285" r:id="rId18"/>
    <p:sldId id="263" r:id="rId19"/>
    <p:sldId id="264" r:id="rId20"/>
    <p:sldId id="273" r:id="rId21"/>
    <p:sldId id="274" r:id="rId22"/>
    <p:sldId id="265" r:id="rId23"/>
    <p:sldId id="266" r:id="rId24"/>
    <p:sldId id="275" r:id="rId25"/>
    <p:sldId id="267" r:id="rId26"/>
    <p:sldId id="268" r:id="rId27"/>
    <p:sldId id="269" r:id="rId28"/>
    <p:sldId id="284" r:id="rId29"/>
    <p:sldId id="271" r:id="rId30"/>
    <p:sldId id="272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57A4"/>
    <a:srgbClr val="00B1F0"/>
    <a:srgbClr val="3C8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36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5E628-2A34-514E-8C74-EB2D8847B010}" type="datetimeFigureOut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57B6A-1147-9544-B5F6-816766B65E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4933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同学们下午好，欢迎大家来参加游戏中台客户端</a:t>
            </a:r>
            <a:r>
              <a:rPr kumimoji="1" lang="en-US" altLang="zh-CN" dirty="0"/>
              <a:t>2021</a:t>
            </a:r>
            <a:r>
              <a:rPr kumimoji="1" lang="zh-CN" altLang="en-US" dirty="0"/>
              <a:t>年度规划讨论！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737DA3-4E8C-EF42-83AF-1E7E17888CB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059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8565BE-B642-D242-8AB8-53D23AF49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34BA93C-9A46-D14C-A301-8B1EA9945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07B15E-C792-7645-B330-F2F7BEA2F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CC594-8DE1-C042-B752-098B702C5A2E}" type="datetimeFigureOut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36452F-6E47-5A44-BB73-A2AD53A9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00526E-1690-2943-9265-18EDEDA2A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94C5-C28D-EF4C-8EF7-F2F11AE385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2275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BD509-7AD9-9A45-AF19-7920509BA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BF5D1F-F6F6-9D4D-AF9A-B226B8F34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0B8B65-FD41-554B-AA8F-CC8145A2E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CC594-8DE1-C042-B752-098B702C5A2E}" type="datetimeFigureOut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610ECF-323D-9C4F-90C0-888D8A30F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779D1B-9498-9745-B613-398493D3A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94C5-C28D-EF4C-8EF7-F2F11AE385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2407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852D428-9041-8648-B984-53D49FEEE2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1069A1-ECD4-BD4B-A83C-D8A7294A8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D1E5EA-807C-994E-9BF6-D14848690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CC594-8DE1-C042-B752-098B702C5A2E}" type="datetimeFigureOut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BE8535-F108-2B4C-B5F2-745B916F9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9B4D24-49CE-484E-B9CF-52AC8699D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94C5-C28D-EF4C-8EF7-F2F11AE385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228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8D172-4105-8E4B-AFAF-519F2854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AD4B1F-A862-C847-8675-9934EBCA7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AD314C-41CF-814F-B35C-964CE875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CC594-8DE1-C042-B752-098B702C5A2E}" type="datetimeFigureOut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EDFA82-3F69-794A-9306-1FCE89C4C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2E04BA-4F61-8245-8100-BC3266A19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94C5-C28D-EF4C-8EF7-F2F11AE385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852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C0535C-E94A-954B-BF8A-9D69CB636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54B37C-E31C-6A4A-94A0-B55951A0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05E925-4FC2-854C-90C1-AC983FF83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CC594-8DE1-C042-B752-098B702C5A2E}" type="datetimeFigureOut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EA8C0C-DB79-724E-B018-B7EA467CB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054359-DE4C-0D4D-BF0A-1F3297034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94C5-C28D-EF4C-8EF7-F2F11AE385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093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921EA-70B0-6F46-87F6-D3071CEA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8AECB1-3FE4-FC49-94F3-9C2D0888A7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0B4BCA-A341-884A-820D-D826A08DF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E5A5DD-5A67-7C49-B199-6FF85ACB2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CC594-8DE1-C042-B752-098B702C5A2E}" type="datetimeFigureOut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C8B737-410E-794E-A792-264E33C41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385F4D-D05E-AD46-8801-2ECE843F9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94C5-C28D-EF4C-8EF7-F2F11AE385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4656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C11179-2431-AE41-BA7D-26E048023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71B676-8048-5F41-811D-D0706C2E6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15A8B3-73A5-9646-A0BA-9601842F6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20AF7B7-D58C-4641-8973-CC07DA4014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4734934-985E-A549-A24C-251041D640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2775740-6E32-124B-AE00-B93B05F9B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CC594-8DE1-C042-B752-098B702C5A2E}" type="datetimeFigureOut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79E9BC6-BFB2-E748-87C0-613519DB6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E198A4-057C-9745-A015-452069BC4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94C5-C28D-EF4C-8EF7-F2F11AE385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4076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126DD3-9993-2444-989A-6D371BAF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FAFEC91-B019-234F-AF63-32E9B21DA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CC594-8DE1-C042-B752-098B702C5A2E}" type="datetimeFigureOut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FA8052-4294-BF4F-8DCF-AE1E475F4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6A604C-430D-5E47-9E0B-CD3C67BA3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94C5-C28D-EF4C-8EF7-F2F11AE385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2100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6A40F36-F24A-2749-A3CF-CD15D35E5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CC594-8DE1-C042-B752-098B702C5A2E}" type="datetimeFigureOut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E34D0E0-F10B-724E-904F-2C72FCF2D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3A33E1-65D6-9E4F-B9AE-870BAB41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94C5-C28D-EF4C-8EF7-F2F11AE385C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5" name="Picture 18">
            <a:extLst>
              <a:ext uri="{FF2B5EF4-FFF2-40B4-BE49-F238E27FC236}">
                <a16:creationId xmlns:a16="http://schemas.microsoft.com/office/drawing/2014/main" id="{8C98A870-0110-AD43-866C-40E1CC79B0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85" y="6002611"/>
            <a:ext cx="1865245" cy="85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494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42588F-341F-EC46-BC2B-9DCF27985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E1549F-6EEC-0A48-98AC-D65A783A2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1DE0CF-EE37-4046-A1A4-5606DAD56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E19E73-847C-0A4F-89EA-DA82BB6DA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CC594-8DE1-C042-B752-098B702C5A2E}" type="datetimeFigureOut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9D7A33-D558-2346-A36F-EA9119E8B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E1E67B-8DAB-A74B-B59A-A30B5D43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94C5-C28D-EF4C-8EF7-F2F11AE385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8088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E6A5F0-BF86-6041-A012-57F06EE85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2FF825B-9C24-D941-B96C-FB705A70F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0050CD-04A1-B049-94E8-8716BE400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3C3F4F-41D8-6940-A5A5-3FB89FC34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CC594-8DE1-C042-B752-098B702C5A2E}" type="datetimeFigureOut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D47666-682A-9849-AD27-0EDC953F5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276D8D-6C5D-E548-AB68-51150A7B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194C5-C28D-EF4C-8EF7-F2F11AE385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9909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9DBDA9D-8369-9942-A6EA-380DB88E0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364A27-E12D-7E45-9B7B-A91F277DD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91C102-AD4D-234E-B6FE-39D8DC070A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CC594-8DE1-C042-B752-098B702C5A2E}" type="datetimeFigureOut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052201-9A44-984C-86F0-88EF71625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4290F5-DC5A-D245-BBD6-AC27E95AA0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194C5-C28D-EF4C-8EF7-F2F11AE385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827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forums/" TargetMode="External"/><Relationship Id="rId2" Type="http://schemas.openxmlformats.org/officeDocument/2006/relationships/hyperlink" Target="https://developer.apple.com/cn/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youtu.be/TFnsBliXiDk?t=905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B52A10D-2F6C-7A41-9EB4-28E73631A179}"/>
              </a:ext>
            </a:extLst>
          </p:cNvPr>
          <p:cNvSpPr/>
          <p:nvPr/>
        </p:nvSpPr>
        <p:spPr>
          <a:xfrm>
            <a:off x="0" y="2528"/>
            <a:ext cx="12192000" cy="5476461"/>
          </a:xfrm>
          <a:prstGeom prst="rect">
            <a:avLst/>
          </a:prstGeom>
          <a:solidFill>
            <a:srgbClr val="315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AE9313F-F7B5-BA41-826F-E3D23500F7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1485" y="6010693"/>
            <a:ext cx="3790515" cy="844779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dirty="0">
                <a:solidFill>
                  <a:srgbClr val="3157A4"/>
                </a:solidFill>
              </a:rPr>
              <a:t>周暄承</a:t>
            </a:r>
            <a:endParaRPr kumimoji="1" lang="en-US" altLang="zh-CN" dirty="0">
              <a:solidFill>
                <a:srgbClr val="3157A4"/>
              </a:solidFill>
            </a:endParaRPr>
          </a:p>
          <a:p>
            <a:r>
              <a:rPr kumimoji="1" lang="en-US" altLang="zh-CN" dirty="0" err="1">
                <a:solidFill>
                  <a:srgbClr val="3157A4"/>
                </a:solidFill>
              </a:rPr>
              <a:t>zhouxuancheng@bytedance.com</a:t>
            </a:r>
            <a:endParaRPr kumimoji="1" lang="zh-CN" altLang="en-US" dirty="0">
              <a:solidFill>
                <a:srgbClr val="3157A4"/>
              </a:solidFill>
            </a:endParaRP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AF0875B0-996A-8049-83C6-7C20BECE3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3" y="1888952"/>
            <a:ext cx="1032387" cy="103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23258D33-A995-3B4C-BE06-ACD19A6DD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275" y="2340365"/>
            <a:ext cx="1032387" cy="103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BAAEB5A-7346-F546-B1B6-0B606A360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33" y="1713418"/>
            <a:ext cx="1029546" cy="102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48731777-FB97-7B47-9E24-06373D65B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025" y="2385676"/>
            <a:ext cx="1032387" cy="103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89BEB91B-32D8-4E4A-89E6-17E013C61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328" y="3660705"/>
            <a:ext cx="1029546" cy="102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BE8B43EF-3D6A-8F40-9BA8-D756C8AA2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011" y="4032145"/>
            <a:ext cx="1029546" cy="102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14CE7CD4-6555-2D42-89EE-F5FA928C3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479" y="3703757"/>
            <a:ext cx="1029546" cy="102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DFD224D1-CD78-0441-B214-EB130FD13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270" y="4032145"/>
            <a:ext cx="1029546" cy="102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CA597B86-81A3-4146-B9CA-2FE3E18D5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738" y="3731997"/>
            <a:ext cx="1029546" cy="102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31353057-CAAC-8A4E-836C-CA36A2A47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612" y="2385676"/>
            <a:ext cx="1033223" cy="103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12D78F6B-A48E-BC49-82B6-A36E40918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62" y="1713418"/>
            <a:ext cx="1029546" cy="102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标题 1">
            <a:extLst>
              <a:ext uri="{FF2B5EF4-FFF2-40B4-BE49-F238E27FC236}">
                <a16:creationId xmlns:a16="http://schemas.microsoft.com/office/drawing/2014/main" id="{62C674C8-6E8A-A748-85BA-0B4DE69E6FC0}"/>
              </a:ext>
            </a:extLst>
          </p:cNvPr>
          <p:cNvSpPr txBox="1">
            <a:spLocks/>
          </p:cNvSpPr>
          <p:nvPr/>
        </p:nvSpPr>
        <p:spPr>
          <a:xfrm>
            <a:off x="3406744" y="5626146"/>
            <a:ext cx="5562599" cy="10206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b="1" dirty="0">
                <a:solidFill>
                  <a:srgbClr val="3157A4"/>
                </a:solidFill>
                <a:latin typeface="FZYaoTi-M06S" panose="03000509000000000000" pitchFamily="66" charset="-122"/>
                <a:ea typeface="FZYaoTi-M06S" panose="03000509000000000000" pitchFamily="66" charset="-122"/>
              </a:rPr>
              <a:t>iOS </a:t>
            </a:r>
            <a:r>
              <a:rPr kumimoji="1" lang="zh-CN" altLang="en-US" b="1" dirty="0">
                <a:solidFill>
                  <a:srgbClr val="3157A4"/>
                </a:solidFill>
                <a:latin typeface="FZYaoTi-M06S" panose="03000509000000000000" pitchFamily="66" charset="-122"/>
                <a:ea typeface="FZYaoTi-M06S" panose="03000509000000000000" pitchFamily="66" charset="-122"/>
              </a:rPr>
              <a:t>开发导论</a:t>
            </a:r>
          </a:p>
        </p:txBody>
      </p:sp>
      <p:pic>
        <p:nvPicPr>
          <p:cNvPr id="1066" name="Picture 42" descr="ByteDance">
            <a:extLst>
              <a:ext uri="{FF2B5EF4-FFF2-40B4-BE49-F238E27FC236}">
                <a16:creationId xmlns:a16="http://schemas.microsoft.com/office/drawing/2014/main" id="{FDE2FC32-47C1-7B40-919C-6A1AE0800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738" y="307872"/>
            <a:ext cx="3850948" cy="98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991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4046B0-2D65-1249-ADAD-8523BEDC5217}"/>
              </a:ext>
            </a:extLst>
          </p:cNvPr>
          <p:cNvSpPr txBox="1">
            <a:spLocks/>
          </p:cNvSpPr>
          <p:nvPr/>
        </p:nvSpPr>
        <p:spPr>
          <a:xfrm>
            <a:off x="838200" y="1124543"/>
            <a:ext cx="10515600" cy="704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iOS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Store</a:t>
            </a:r>
            <a:r>
              <a:rPr kumimoji="1" lang="zh-CN" altLang="en-US" dirty="0"/>
              <a:t> 目前状况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48C0B2-2788-DD49-8D4D-F71D99527DD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  <a:p>
            <a:r>
              <a:rPr kumimoji="1" lang="en-US" altLang="zh-CN" dirty="0"/>
              <a:t>App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Store</a:t>
            </a:r>
            <a:r>
              <a:rPr kumimoji="1" lang="zh-CN" altLang="en-US" dirty="0"/>
              <a:t>上有</a:t>
            </a:r>
            <a:r>
              <a:rPr kumimoji="1" lang="en-US" altLang="zh-CN" dirty="0"/>
              <a:t>App</a:t>
            </a:r>
            <a:r>
              <a:rPr kumimoji="1" lang="zh-CN" altLang="en-US" dirty="0"/>
              <a:t> 超过 </a:t>
            </a:r>
            <a:r>
              <a:rPr kumimoji="1" lang="en-US" altLang="zh-CN" dirty="0"/>
              <a:t>1</a:t>
            </a:r>
            <a:r>
              <a:rPr kumimoji="1" lang="zh-CN" altLang="en-US" dirty="0"/>
              <a:t>千万 款</a:t>
            </a:r>
            <a:endParaRPr kumimoji="1" lang="en-US" altLang="zh-CN" dirty="0"/>
          </a:p>
          <a:p>
            <a:r>
              <a:rPr kumimoji="1" lang="en-US" altLang="zh-CN" dirty="0"/>
              <a:t>175</a:t>
            </a:r>
            <a:r>
              <a:rPr kumimoji="1" lang="zh-CN" altLang="en-US" dirty="0"/>
              <a:t>个国家超过 </a:t>
            </a:r>
            <a:r>
              <a:rPr kumimoji="1" lang="en-US" altLang="zh-CN" dirty="0"/>
              <a:t>6</a:t>
            </a:r>
            <a:r>
              <a:rPr kumimoji="1" lang="zh-CN" altLang="en-US" dirty="0"/>
              <a:t>亿 用户使用</a:t>
            </a:r>
            <a:r>
              <a:rPr kumimoji="1" lang="en-US" altLang="zh-CN" dirty="0"/>
              <a:t>App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Store</a:t>
            </a:r>
          </a:p>
          <a:p>
            <a:r>
              <a:rPr kumimoji="1" lang="zh-CN" altLang="en-US" dirty="0"/>
              <a:t>累计下载预估超过 </a:t>
            </a:r>
            <a:r>
              <a:rPr kumimoji="1" lang="en-US" altLang="zh-CN" dirty="0"/>
              <a:t>1</a:t>
            </a:r>
            <a:r>
              <a:rPr kumimoji="1" lang="zh-CN" altLang="en-US" dirty="0"/>
              <a:t>万亿 次 </a:t>
            </a:r>
            <a:endParaRPr kumimoji="1" lang="en-US" altLang="zh-CN" dirty="0"/>
          </a:p>
          <a:p>
            <a:r>
              <a:rPr kumimoji="1" lang="en-US" altLang="zh-CN" dirty="0"/>
              <a:t>20</a:t>
            </a:r>
            <a:r>
              <a:rPr kumimoji="1" lang="zh-CN" altLang="en-US" dirty="0"/>
              <a:t>年总营收超过 </a:t>
            </a:r>
            <a:r>
              <a:rPr kumimoji="1" lang="en-US" altLang="zh-CN" dirty="0"/>
              <a:t>640</a:t>
            </a:r>
            <a:r>
              <a:rPr kumimoji="1" lang="zh-CN" altLang="en-US" dirty="0"/>
              <a:t>亿 美元</a:t>
            </a:r>
            <a:endParaRPr kumimoji="1" lang="en-US" altLang="zh-CN" dirty="0"/>
          </a:p>
          <a:p>
            <a:r>
              <a:rPr kumimoji="1" lang="zh-CN" altLang="en-US" dirty="0"/>
              <a:t>苹果向全球开发者支付佣金超过 </a:t>
            </a:r>
            <a:r>
              <a:rPr kumimoji="1" lang="en-US" altLang="zh-CN" dirty="0"/>
              <a:t>2300</a:t>
            </a:r>
            <a:r>
              <a:rPr kumimoji="1" lang="zh-CN" altLang="en-US" dirty="0"/>
              <a:t>亿 美元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48608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4046B0-2D65-1249-ADAD-8523BEDC5217}"/>
              </a:ext>
            </a:extLst>
          </p:cNvPr>
          <p:cNvSpPr txBox="1">
            <a:spLocks/>
          </p:cNvSpPr>
          <p:nvPr/>
        </p:nvSpPr>
        <p:spPr>
          <a:xfrm>
            <a:off x="838200" y="1124543"/>
            <a:ext cx="10515600" cy="704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iOS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Android</a:t>
            </a:r>
            <a:r>
              <a:rPr kumimoji="1" lang="zh-CN" altLang="en-US" dirty="0"/>
              <a:t> 全球占比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4199D1-9B20-6249-A909-DE7B3FA3D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1828801"/>
            <a:ext cx="59944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42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0CE58-150F-BF47-8A26-69915B8FE736}"/>
              </a:ext>
            </a:extLst>
          </p:cNvPr>
          <p:cNvSpPr txBox="1">
            <a:spLocks/>
          </p:cNvSpPr>
          <p:nvPr/>
        </p:nvSpPr>
        <p:spPr>
          <a:xfrm>
            <a:off x="838200" y="1124543"/>
            <a:ext cx="10515600" cy="704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iOS</a:t>
            </a:r>
            <a:r>
              <a:rPr kumimoji="1" lang="zh-CN" altLang="en-US" dirty="0"/>
              <a:t> 开发优势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8C621-4C00-E04C-BC52-5C3C53BA549F}"/>
              </a:ext>
            </a:extLst>
          </p:cNvPr>
          <p:cNvSpPr txBox="1">
            <a:spLocks/>
          </p:cNvSpPr>
          <p:nvPr/>
        </p:nvSpPr>
        <p:spPr>
          <a:xfrm>
            <a:off x="838200" y="147667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  <a:p>
            <a:r>
              <a:rPr kumimoji="1" lang="zh-CN" altLang="en-US" dirty="0"/>
              <a:t>碎片化问题较少：系统、架构、屏幕分辨率</a:t>
            </a:r>
            <a:endParaRPr kumimoji="1" lang="en-US" altLang="zh-CN" dirty="0"/>
          </a:p>
        </p:txBody>
      </p:sp>
      <p:pic>
        <p:nvPicPr>
          <p:cNvPr id="1028" name="Picture 4" descr="July 2013_">
            <a:extLst>
              <a:ext uri="{FF2B5EF4-FFF2-40B4-BE49-F238E27FC236}">
                <a16:creationId xmlns:a16="http://schemas.microsoft.com/office/drawing/2014/main" id="{F6054535-8AEC-C348-8CAD-D960688DF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984" y="2683566"/>
            <a:ext cx="6590728" cy="383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E78CBF65-EA62-0E43-B063-D79353910338}"/>
              </a:ext>
            </a:extLst>
          </p:cNvPr>
          <p:cNvSpPr txBox="1">
            <a:spLocks/>
          </p:cNvSpPr>
          <p:nvPr/>
        </p:nvSpPr>
        <p:spPr>
          <a:xfrm>
            <a:off x="9342783" y="5990394"/>
            <a:ext cx="2011016" cy="4996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dirty="0"/>
              <a:t>2013.7</a:t>
            </a:r>
          </a:p>
        </p:txBody>
      </p:sp>
    </p:spTree>
    <p:extLst>
      <p:ext uri="{BB962C8B-B14F-4D97-AF65-F5344CB8AC3E}">
        <p14:creationId xmlns:p14="http://schemas.microsoft.com/office/powerpoint/2010/main" val="3692989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0CE58-150F-BF47-8A26-69915B8FE736}"/>
              </a:ext>
            </a:extLst>
          </p:cNvPr>
          <p:cNvSpPr txBox="1">
            <a:spLocks/>
          </p:cNvSpPr>
          <p:nvPr/>
        </p:nvSpPr>
        <p:spPr>
          <a:xfrm>
            <a:off x="838200" y="1124543"/>
            <a:ext cx="10515600" cy="704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iOS</a:t>
            </a:r>
            <a:r>
              <a:rPr kumimoji="1" lang="zh-CN" altLang="en-US" dirty="0"/>
              <a:t> 开发优势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8C621-4C00-E04C-BC52-5C3C53BA549F}"/>
              </a:ext>
            </a:extLst>
          </p:cNvPr>
          <p:cNvSpPr txBox="1">
            <a:spLocks/>
          </p:cNvSpPr>
          <p:nvPr/>
        </p:nvSpPr>
        <p:spPr>
          <a:xfrm>
            <a:off x="838200" y="147667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  <a:p>
            <a:r>
              <a:rPr kumimoji="1" lang="zh-CN" altLang="en-US" dirty="0"/>
              <a:t>碎片化问题较少：系统、架构、屏幕分辨率</a:t>
            </a:r>
            <a:endParaRPr kumimoji="1" lang="en-US" altLang="zh-CN" dirty="0"/>
          </a:p>
        </p:txBody>
      </p:sp>
      <p:pic>
        <p:nvPicPr>
          <p:cNvPr id="5122" name="Picture 2" descr="庫克稱Android 7.0普及率僅7% - 香港科技新聞網站| 最新科技資訊| 科技生活- am730">
            <a:extLst>
              <a:ext uri="{FF2B5EF4-FFF2-40B4-BE49-F238E27FC236}">
                <a16:creationId xmlns:a16="http://schemas.microsoft.com/office/drawing/2014/main" id="{655F2B4F-ACAF-264E-9FC4-50A687E77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1" t="22609" r="1" b="23044"/>
          <a:stretch/>
        </p:blipFill>
        <p:spPr bwMode="auto">
          <a:xfrm>
            <a:off x="-69574" y="2452966"/>
            <a:ext cx="12261574" cy="372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0524322-6320-424B-993C-F261E37D5890}"/>
              </a:ext>
            </a:extLst>
          </p:cNvPr>
          <p:cNvSpPr txBox="1">
            <a:spLocks/>
          </p:cNvSpPr>
          <p:nvPr/>
        </p:nvSpPr>
        <p:spPr>
          <a:xfrm>
            <a:off x="9452113" y="6259305"/>
            <a:ext cx="2011016" cy="4996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dirty="0"/>
              <a:t>2017.6</a:t>
            </a:r>
          </a:p>
        </p:txBody>
      </p:sp>
    </p:spTree>
    <p:extLst>
      <p:ext uri="{BB962C8B-B14F-4D97-AF65-F5344CB8AC3E}">
        <p14:creationId xmlns:p14="http://schemas.microsoft.com/office/powerpoint/2010/main" val="3120081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0CE58-150F-BF47-8A26-69915B8FE736}"/>
              </a:ext>
            </a:extLst>
          </p:cNvPr>
          <p:cNvSpPr txBox="1">
            <a:spLocks/>
          </p:cNvSpPr>
          <p:nvPr/>
        </p:nvSpPr>
        <p:spPr>
          <a:xfrm>
            <a:off x="838200" y="1124543"/>
            <a:ext cx="10515600" cy="704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iOS</a:t>
            </a:r>
            <a:r>
              <a:rPr kumimoji="1" lang="zh-CN" altLang="en-US" dirty="0"/>
              <a:t> 开发优势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8C621-4C00-E04C-BC52-5C3C53BA549F}"/>
              </a:ext>
            </a:extLst>
          </p:cNvPr>
          <p:cNvSpPr txBox="1">
            <a:spLocks/>
          </p:cNvSpPr>
          <p:nvPr/>
        </p:nvSpPr>
        <p:spPr>
          <a:xfrm>
            <a:off x="838200" y="147667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  <a:p>
            <a:r>
              <a:rPr kumimoji="1" lang="zh-CN" altLang="en-US" dirty="0"/>
              <a:t>碎片化问题较少：系统、架构、屏幕分辨率</a:t>
            </a:r>
            <a:endParaRPr kumimoji="1" lang="en-US" altLang="zh-CN" dirty="0"/>
          </a:p>
        </p:txBody>
      </p:sp>
      <p:pic>
        <p:nvPicPr>
          <p:cNvPr id="3074" name="Picture 2" descr="為什麼說iOS依然是超越Android的最佳手機系統？ - iFuun">
            <a:extLst>
              <a:ext uri="{FF2B5EF4-FFF2-40B4-BE49-F238E27FC236}">
                <a16:creationId xmlns:a16="http://schemas.microsoft.com/office/drawing/2014/main" id="{C2DC1B5B-C9B7-D749-8D6E-DFDF83CFD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907" y="2485078"/>
            <a:ext cx="5984185" cy="426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19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0CE58-150F-BF47-8A26-69915B8FE736}"/>
              </a:ext>
            </a:extLst>
          </p:cNvPr>
          <p:cNvSpPr txBox="1">
            <a:spLocks/>
          </p:cNvSpPr>
          <p:nvPr/>
        </p:nvSpPr>
        <p:spPr>
          <a:xfrm>
            <a:off x="838200" y="1124543"/>
            <a:ext cx="10515600" cy="704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iOS</a:t>
            </a:r>
            <a:r>
              <a:rPr kumimoji="1" lang="zh-CN" altLang="en-US" dirty="0"/>
              <a:t> 开发优势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8C621-4C00-E04C-BC52-5C3C53BA549F}"/>
              </a:ext>
            </a:extLst>
          </p:cNvPr>
          <p:cNvSpPr txBox="1">
            <a:spLocks/>
          </p:cNvSpPr>
          <p:nvPr/>
        </p:nvSpPr>
        <p:spPr>
          <a:xfrm>
            <a:off x="838200" y="147667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  <a:p>
            <a:r>
              <a:rPr kumimoji="1" lang="zh-CN" altLang="en-US" dirty="0"/>
              <a:t>碎片化问题较少：系统、架构、屏幕分辨率</a:t>
            </a:r>
            <a:endParaRPr kumimoji="1" lang="en-US" altLang="zh-CN" dirty="0"/>
          </a:p>
        </p:txBody>
      </p:sp>
      <p:pic>
        <p:nvPicPr>
          <p:cNvPr id="4098" name="Picture 2" descr="Android size">
            <a:extLst>
              <a:ext uri="{FF2B5EF4-FFF2-40B4-BE49-F238E27FC236}">
                <a16:creationId xmlns:a16="http://schemas.microsoft.com/office/drawing/2014/main" id="{EB53FB7D-B321-F146-8588-E7547CA57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42636"/>
            <a:ext cx="4716670" cy="353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os size">
            <a:extLst>
              <a:ext uri="{FF2B5EF4-FFF2-40B4-BE49-F238E27FC236}">
                <a16:creationId xmlns:a16="http://schemas.microsoft.com/office/drawing/2014/main" id="{A6B405A6-9800-A640-8D9D-F546D2D39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132" y="2394896"/>
            <a:ext cx="4572512" cy="387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256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0CE58-150F-BF47-8A26-69915B8FE736}"/>
              </a:ext>
            </a:extLst>
          </p:cNvPr>
          <p:cNvSpPr txBox="1">
            <a:spLocks/>
          </p:cNvSpPr>
          <p:nvPr/>
        </p:nvSpPr>
        <p:spPr>
          <a:xfrm>
            <a:off x="838200" y="1124543"/>
            <a:ext cx="10515600" cy="704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iOS</a:t>
            </a:r>
            <a:r>
              <a:rPr kumimoji="1" lang="zh-CN" altLang="en-US" dirty="0"/>
              <a:t> 开发优势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8C621-4C00-E04C-BC52-5C3C53BA549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  <a:p>
            <a:r>
              <a:rPr kumimoji="1" lang="zh-CN" altLang="en-US" dirty="0"/>
              <a:t>渠道统一：</a:t>
            </a:r>
            <a:r>
              <a:rPr kumimoji="1" lang="en-US" altLang="zh-CN" dirty="0"/>
              <a:t>App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Store</a:t>
            </a:r>
          </a:p>
        </p:txBody>
      </p:sp>
      <p:pic>
        <p:nvPicPr>
          <p:cNvPr id="1030" name="Picture 6" descr="渠道管理-公共渠道">
            <a:extLst>
              <a:ext uri="{FF2B5EF4-FFF2-40B4-BE49-F238E27FC236}">
                <a16:creationId xmlns:a16="http://schemas.microsoft.com/office/drawing/2014/main" id="{106B0E34-CFC5-7844-8361-D3A989D73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02" y="1476672"/>
            <a:ext cx="6488007" cy="443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745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0CE58-150F-BF47-8A26-69915B8FE736}"/>
              </a:ext>
            </a:extLst>
          </p:cNvPr>
          <p:cNvSpPr txBox="1">
            <a:spLocks/>
          </p:cNvSpPr>
          <p:nvPr/>
        </p:nvSpPr>
        <p:spPr>
          <a:xfrm>
            <a:off x="838200" y="1124543"/>
            <a:ext cx="10515600" cy="704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iOS</a:t>
            </a:r>
            <a:r>
              <a:rPr kumimoji="1" lang="zh-CN" altLang="en-US" dirty="0"/>
              <a:t> 开发优势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8C621-4C00-E04C-BC52-5C3C53BA549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  <a:p>
            <a:r>
              <a:rPr kumimoji="1" lang="en-US" altLang="zh-CN" dirty="0"/>
              <a:t>iOS</a:t>
            </a:r>
            <a:r>
              <a:rPr kumimoji="1" lang="zh-CN" altLang="en-US" dirty="0"/>
              <a:t>用户付费比例高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A08D8B-5329-FF4C-BACA-432523838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353" y="1144588"/>
            <a:ext cx="5414667" cy="4899991"/>
          </a:xfrm>
          <a:prstGeom prst="rect">
            <a:avLst/>
          </a:prstGeom>
        </p:spPr>
      </p:pic>
      <p:pic>
        <p:nvPicPr>
          <p:cNvPr id="1026" name="Picture 2" descr="Chart of the day">
            <a:extLst>
              <a:ext uri="{FF2B5EF4-FFF2-40B4-BE49-F238E27FC236}">
                <a16:creationId xmlns:a16="http://schemas.microsoft.com/office/drawing/2014/main" id="{7DE0605B-6E3A-804D-9657-EEE88A0AA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016" y="2039109"/>
            <a:ext cx="5340626" cy="400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4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64929D-A959-2D42-B6DB-BF14DB86D128}"/>
              </a:ext>
            </a:extLst>
          </p:cNvPr>
          <p:cNvSpPr txBox="1">
            <a:spLocks/>
          </p:cNvSpPr>
          <p:nvPr/>
        </p:nvSpPr>
        <p:spPr>
          <a:xfrm>
            <a:off x="838200" y="2588820"/>
            <a:ext cx="10515600" cy="22681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sz="6600" b="1" dirty="0"/>
              <a:t>今日</a:t>
            </a:r>
            <a:r>
              <a:rPr kumimoji="1" lang="en-US" altLang="zh-CN" sz="6600" b="1" dirty="0"/>
              <a:t>Demo</a:t>
            </a:r>
            <a:r>
              <a:rPr kumimoji="1" lang="zh-CN" altLang="en-US" sz="6600" b="1" dirty="0"/>
              <a:t>演示</a:t>
            </a:r>
            <a:endParaRPr kumimoji="1" lang="en-US" altLang="zh-CN" sz="6600" b="1" dirty="0"/>
          </a:p>
        </p:txBody>
      </p:sp>
    </p:spTree>
    <p:extLst>
      <p:ext uri="{BB962C8B-B14F-4D97-AF65-F5344CB8AC3E}">
        <p14:creationId xmlns:p14="http://schemas.microsoft.com/office/powerpoint/2010/main" val="1378140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6A3419-8062-004B-9F26-3F3BA945F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529" y="2070440"/>
            <a:ext cx="5867774" cy="4228012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18B0F3C6-8CD0-834E-B486-FE570581A7DB}"/>
              </a:ext>
            </a:extLst>
          </p:cNvPr>
          <p:cNvSpPr txBox="1">
            <a:spLocks/>
          </p:cNvSpPr>
          <p:nvPr/>
        </p:nvSpPr>
        <p:spPr>
          <a:xfrm>
            <a:off x="838200" y="1124543"/>
            <a:ext cx="10515600" cy="704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创建应用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50457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BF5304-8120-B74B-BD99-71037FF684F6}"/>
              </a:ext>
            </a:extLst>
          </p:cNvPr>
          <p:cNvSpPr txBox="1">
            <a:spLocks/>
          </p:cNvSpPr>
          <p:nvPr/>
        </p:nvSpPr>
        <p:spPr>
          <a:xfrm>
            <a:off x="838200" y="1124543"/>
            <a:ext cx="10515600" cy="704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简短调查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756FDF-EE60-B649-9D48-24E74A71B00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目前使用 </a:t>
            </a:r>
            <a:r>
              <a:rPr kumimoji="1" lang="en-US" altLang="zh-CN" dirty="0"/>
              <a:t>iPhone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iPad / iPod </a:t>
            </a:r>
            <a:r>
              <a:rPr kumimoji="1" lang="zh-CN" altLang="en-US" dirty="0"/>
              <a:t>的同学请举左手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目前有</a:t>
            </a:r>
            <a:r>
              <a:rPr kumimoji="1" lang="en-US" altLang="zh-CN" dirty="0"/>
              <a:t>Mac</a:t>
            </a:r>
            <a:r>
              <a:rPr kumimoji="1" lang="zh-CN" altLang="en-US" dirty="0"/>
              <a:t>电脑的同学请举右手（</a:t>
            </a:r>
            <a:r>
              <a:rPr kumimoji="1" lang="en-US" altLang="zh-CN" dirty="0"/>
              <a:t>MacBook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iMac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举两只手的同学请为自己鼓掌</a:t>
            </a:r>
            <a:r>
              <a:rPr kumimoji="1" lang="en-US" altLang="zh-CN" dirty="0"/>
              <a:t>👏</a:t>
            </a:r>
          </a:p>
        </p:txBody>
      </p:sp>
    </p:spTree>
    <p:extLst>
      <p:ext uri="{BB962C8B-B14F-4D97-AF65-F5344CB8AC3E}">
        <p14:creationId xmlns:p14="http://schemas.microsoft.com/office/powerpoint/2010/main" val="58571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18B0F3C6-8CD0-834E-B486-FE570581A7DB}"/>
              </a:ext>
            </a:extLst>
          </p:cNvPr>
          <p:cNvSpPr txBox="1">
            <a:spLocks/>
          </p:cNvSpPr>
          <p:nvPr/>
        </p:nvSpPr>
        <p:spPr>
          <a:xfrm>
            <a:off x="838200" y="1124543"/>
            <a:ext cx="10515600" cy="704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 err="1"/>
              <a:t>CollectionView</a:t>
            </a:r>
            <a:endParaRPr kumimoji="1"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13B0F8C-7D3E-4243-9B15-855084F9D3F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3935FC56-4B8B-AB40-88B8-CE3CD7435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726" y="681037"/>
            <a:ext cx="4986249" cy="573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332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18B0F3C6-8CD0-834E-B486-FE570581A7DB}"/>
              </a:ext>
            </a:extLst>
          </p:cNvPr>
          <p:cNvSpPr txBox="1">
            <a:spLocks/>
          </p:cNvSpPr>
          <p:nvPr/>
        </p:nvSpPr>
        <p:spPr>
          <a:xfrm>
            <a:off x="838200" y="1124543"/>
            <a:ext cx="10515600" cy="704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 err="1"/>
              <a:t>CollectionView</a:t>
            </a:r>
            <a:endParaRPr kumimoji="1"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82BDA6-D9DE-3445-8C66-FBDE83701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98" y="1957684"/>
            <a:ext cx="7692859" cy="38190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28DE57-633F-4741-A89D-E3417564E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643" y="1828801"/>
            <a:ext cx="7835153" cy="40767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025441-51A3-5944-AFDC-7FA836832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776" y="1957684"/>
            <a:ext cx="8587065" cy="381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v_objects">
            <a:extLst>
              <a:ext uri="{FF2B5EF4-FFF2-40B4-BE49-F238E27FC236}">
                <a16:creationId xmlns:a16="http://schemas.microsoft.com/office/drawing/2014/main" id="{C796FCFE-A954-7444-A34C-91E954D84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135" y="746297"/>
            <a:ext cx="6799729" cy="573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C98E2A94-8E21-DC4D-96CE-D73FAF600436}"/>
              </a:ext>
            </a:extLst>
          </p:cNvPr>
          <p:cNvSpPr txBox="1">
            <a:spLocks/>
          </p:cNvSpPr>
          <p:nvPr/>
        </p:nvSpPr>
        <p:spPr>
          <a:xfrm>
            <a:off x="838200" y="1124543"/>
            <a:ext cx="10515600" cy="704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 err="1"/>
              <a:t>CollectionView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63135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UITableView重用机制与数据源同步_我要刷满TD线的博客-CSDN博客">
            <a:extLst>
              <a:ext uri="{FF2B5EF4-FFF2-40B4-BE49-F238E27FC236}">
                <a16:creationId xmlns:a16="http://schemas.microsoft.com/office/drawing/2014/main" id="{300C61D3-EED0-164F-B203-25F5E5CD8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b="5015"/>
          <a:stretch/>
        </p:blipFill>
        <p:spPr bwMode="auto">
          <a:xfrm>
            <a:off x="4365812" y="1828801"/>
            <a:ext cx="6987988" cy="414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2B8AB00F-C999-E24B-BC3B-B0DD88C0B9B9}"/>
              </a:ext>
            </a:extLst>
          </p:cNvPr>
          <p:cNvSpPr txBox="1">
            <a:spLocks/>
          </p:cNvSpPr>
          <p:nvPr/>
        </p:nvSpPr>
        <p:spPr>
          <a:xfrm>
            <a:off x="838200" y="1124543"/>
            <a:ext cx="10515600" cy="704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Cell</a:t>
            </a:r>
            <a:r>
              <a:rPr kumimoji="1" lang="zh-CN" altLang="en-US" dirty="0"/>
              <a:t>重用机制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44184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2B8AB00F-C999-E24B-BC3B-B0DD88C0B9B9}"/>
              </a:ext>
            </a:extLst>
          </p:cNvPr>
          <p:cNvSpPr txBox="1">
            <a:spLocks/>
          </p:cNvSpPr>
          <p:nvPr/>
        </p:nvSpPr>
        <p:spPr>
          <a:xfrm>
            <a:off x="838200" y="1124543"/>
            <a:ext cx="10515600" cy="704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iOS</a:t>
            </a:r>
            <a:r>
              <a:rPr kumimoji="1" lang="zh-CN" altLang="en-US" dirty="0"/>
              <a:t>播放视频</a:t>
            </a:r>
            <a:endParaRPr kumimoji="1"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B9F840F-C6B2-2443-A5B8-8EB9C1E91954}"/>
              </a:ext>
            </a:extLst>
          </p:cNvPr>
          <p:cNvSpPr/>
          <p:nvPr/>
        </p:nvSpPr>
        <p:spPr>
          <a:xfrm>
            <a:off x="1528482" y="2288285"/>
            <a:ext cx="969981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 err="1">
                <a:solidFill>
                  <a:srgbClr val="3900A0"/>
                </a:solidFill>
                <a:effectLst/>
                <a:latin typeface="Menlo" panose="020B0609030804020204" pitchFamily="49" charset="0"/>
              </a:rPr>
              <a:t>AVPlayer</a:t>
            </a:r>
            <a:r>
              <a:rPr lang="en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*player;</a:t>
            </a:r>
          </a:p>
          <a:p>
            <a:r>
              <a:rPr lang="en" altLang="zh-CN" dirty="0" err="1">
                <a:solidFill>
                  <a:srgbClr val="3900A0"/>
                </a:solidFill>
                <a:effectLst/>
                <a:latin typeface="Menlo" panose="020B0609030804020204" pitchFamily="49" charset="0"/>
              </a:rPr>
              <a:t>AVPlayerViewController</a:t>
            </a:r>
            <a:r>
              <a:rPr lang="en" altLang="zh-CN" dirty="0">
                <a:solidFill>
                  <a:srgbClr val="3900A0"/>
                </a:solidFill>
                <a:effectLst/>
                <a:latin typeface="Menlo" panose="020B0609030804020204" pitchFamily="49" charset="0"/>
              </a:rPr>
              <a:t> *</a:t>
            </a:r>
            <a:r>
              <a:rPr lang="en" altLang="zh-CN" dirty="0" err="1">
                <a:solidFill>
                  <a:srgbClr val="3900A0"/>
                </a:solidFill>
                <a:effectLst/>
                <a:latin typeface="Menlo" panose="020B0609030804020204" pitchFamily="49" charset="0"/>
              </a:rPr>
              <a:t>playerVC</a:t>
            </a:r>
            <a:r>
              <a:rPr lang="en" altLang="zh-CN" dirty="0">
                <a:solidFill>
                  <a:srgbClr val="3900A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" altLang="zh-CN" dirty="0">
              <a:solidFill>
                <a:srgbClr val="3900A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dirty="0" err="1">
                <a:solidFill>
                  <a:srgbClr val="3900A0"/>
                </a:solidFill>
                <a:effectLst/>
                <a:latin typeface="Menlo" panose="020B0609030804020204" pitchFamily="49" charset="0"/>
              </a:rPr>
              <a:t>NSString</a:t>
            </a:r>
            <a:r>
              <a:rPr lang="en" altLang="zh-CN" dirty="0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* </a:t>
            </a:r>
            <a:r>
              <a:rPr lang="en" altLang="zh-CN" dirty="0" err="1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localFilePath</a:t>
            </a:r>
            <a:r>
              <a:rPr lang="en" altLang="zh-CN" dirty="0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=[[</a:t>
            </a:r>
            <a:r>
              <a:rPr lang="en" altLang="zh-CN" dirty="0" err="1">
                <a:solidFill>
                  <a:srgbClr val="3900A0"/>
                </a:solidFill>
                <a:effectLst/>
                <a:latin typeface="Menlo" panose="020B0609030804020204" pitchFamily="49" charset="0"/>
              </a:rPr>
              <a:t>NSBundle</a:t>
            </a:r>
            <a:r>
              <a:rPr lang="en" altLang="zh-CN" dirty="0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mainBundle</a:t>
            </a:r>
            <a:r>
              <a:rPr lang="en" altLang="zh-CN" dirty="0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dirty="0" err="1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pathForResource</a:t>
            </a:r>
            <a:r>
              <a:rPr lang="en" altLang="zh-CN" dirty="0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:[</a:t>
            </a:r>
            <a:r>
              <a:rPr lang="en" altLang="zh-CN" dirty="0" err="1">
                <a:solidFill>
                  <a:srgbClr val="3900A0"/>
                </a:solidFill>
                <a:effectLst/>
                <a:latin typeface="Menlo" panose="020B0609030804020204" pitchFamily="49" charset="0"/>
              </a:rPr>
              <a:t>NSString</a:t>
            </a:r>
            <a:r>
              <a:rPr lang="en" altLang="zh-CN" dirty="0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stringWithFormat</a:t>
            </a:r>
            <a:r>
              <a:rPr lang="en" altLang="zh-CN" dirty="0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zh-CN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@”xx"</a:t>
            </a:r>
            <a:r>
              <a:rPr lang="en" altLang="zh-CN" dirty="0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dirty="0" err="1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ofType</a:t>
            </a:r>
            <a:r>
              <a:rPr lang="en" altLang="zh-CN" dirty="0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zh-CN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@"mp4"</a:t>
            </a:r>
            <a:r>
              <a:rPr lang="en" altLang="zh-CN" dirty="0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" altLang="zh-CN" dirty="0">
                <a:solidFill>
                  <a:srgbClr val="3900A0"/>
                </a:solidFill>
                <a:effectLst/>
                <a:latin typeface="Menlo" panose="020B0609030804020204" pitchFamily="49" charset="0"/>
              </a:rPr>
              <a:t>NSURL</a:t>
            </a:r>
            <a:r>
              <a:rPr lang="en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localVideoUrl</a:t>
            </a:r>
            <a:r>
              <a:rPr lang="en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</a:t>
            </a:r>
            <a:r>
              <a:rPr lang="en" altLang="zh-CN" dirty="0">
                <a:solidFill>
                  <a:srgbClr val="3900A0"/>
                </a:solidFill>
                <a:effectLst/>
                <a:latin typeface="Menlo" panose="020B0609030804020204" pitchFamily="49" charset="0"/>
              </a:rPr>
              <a:t>NSURL</a:t>
            </a:r>
            <a:r>
              <a:rPr lang="en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fileURLWithPath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:localFilePath</a:t>
            </a:r>
            <a:r>
              <a:rPr lang="en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player = [</a:t>
            </a:r>
            <a:r>
              <a:rPr lang="en" altLang="zh-CN" dirty="0" err="1">
                <a:solidFill>
                  <a:srgbClr val="3900A0"/>
                </a:solidFill>
                <a:effectLst/>
                <a:latin typeface="Menlo" panose="020B0609030804020204" pitchFamily="49" charset="0"/>
              </a:rPr>
              <a:t>AVPlayer</a:t>
            </a:r>
            <a:r>
              <a:rPr lang="en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playerWithURL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:localVideoUrl</a:t>
            </a:r>
            <a:r>
              <a:rPr lang="en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endParaRPr lang="en" altLang="zh-CN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dirty="0" err="1">
                <a:solidFill>
                  <a:srgbClr val="3900A0"/>
                </a:solidFill>
                <a:effectLst/>
                <a:latin typeface="Menlo" panose="020B0609030804020204" pitchFamily="49" charset="0"/>
              </a:rPr>
              <a:t>playerVC</a:t>
            </a:r>
            <a:r>
              <a:rPr lang="en" altLang="zh-CN" dirty="0">
                <a:solidFill>
                  <a:srgbClr val="3900A0"/>
                </a:solidFill>
                <a:effectLst/>
                <a:latin typeface="Menlo" panose="020B0609030804020204" pitchFamily="49" charset="0"/>
              </a:rPr>
              <a:t> = [[</a:t>
            </a:r>
            <a:r>
              <a:rPr lang="en" altLang="zh-CN" dirty="0" err="1">
                <a:solidFill>
                  <a:srgbClr val="3900A0"/>
                </a:solidFill>
                <a:effectLst/>
                <a:latin typeface="Menlo" panose="020B0609030804020204" pitchFamily="49" charset="0"/>
              </a:rPr>
              <a:t>AVPlayerViewController</a:t>
            </a:r>
            <a:r>
              <a:rPr lang="en" altLang="zh-CN" dirty="0">
                <a:solidFill>
                  <a:srgbClr val="3900A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alloc</a:t>
            </a:r>
            <a:r>
              <a:rPr lang="en" altLang="zh-CN" dirty="0">
                <a:solidFill>
                  <a:srgbClr val="3900A0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" altLang="zh-CN" dirty="0" err="1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" altLang="zh-CN" dirty="0">
                <a:solidFill>
                  <a:srgbClr val="3900A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" altLang="zh-CN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playerVC.</a:t>
            </a:r>
            <a:r>
              <a:rPr lang="en" altLang="zh-CN" dirty="0" err="1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player</a:t>
            </a:r>
            <a:r>
              <a:rPr lang="en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player;</a:t>
            </a:r>
          </a:p>
          <a:p>
            <a:r>
              <a:rPr lang="en" altLang="zh-CN" dirty="0" err="1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playerVC.showsPlaybackControls</a:t>
            </a:r>
            <a:r>
              <a:rPr lang="en" altLang="zh-CN" dirty="0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NO</a:t>
            </a:r>
            <a:r>
              <a:rPr lang="en" altLang="zh-CN" dirty="0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" altLang="zh-CN" dirty="0">
              <a:solidFill>
                <a:srgbClr val="6C36A9"/>
              </a:solidFill>
              <a:latin typeface="Menlo" panose="020B0609030804020204" pitchFamily="49" charset="0"/>
            </a:endParaRPr>
          </a:p>
          <a:p>
            <a:r>
              <a:rPr lang="en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[player </a:t>
            </a:r>
            <a:r>
              <a:rPr lang="en" altLang="zh-CN" dirty="0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play</a:t>
            </a:r>
            <a:r>
              <a:rPr lang="en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endParaRPr lang="en" altLang="zh-CN" dirty="0">
              <a:solidFill>
                <a:srgbClr val="6C36A9"/>
              </a:solidFill>
              <a:effectLst/>
              <a:latin typeface="Menlo" panose="020B0609030804020204" pitchFamily="49" charset="0"/>
            </a:endParaRPr>
          </a:p>
          <a:p>
            <a:endParaRPr lang="en" altLang="zh-CN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882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D9756-BF3C-744B-AD10-B452D730BB1E}"/>
              </a:ext>
            </a:extLst>
          </p:cNvPr>
          <p:cNvSpPr txBox="1">
            <a:spLocks/>
          </p:cNvSpPr>
          <p:nvPr/>
        </p:nvSpPr>
        <p:spPr>
          <a:xfrm>
            <a:off x="838200" y="1124543"/>
            <a:ext cx="10515600" cy="704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KVO </a:t>
            </a:r>
            <a:r>
              <a:rPr kumimoji="1" lang="zh-CN" altLang="en-US" dirty="0"/>
              <a:t>监听模式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F51CDA-580E-764E-9F4D-87F4E7326C2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  <a:p>
            <a:r>
              <a:rPr kumimoji="1" lang="zh-CN" altLang="en-US" dirty="0"/>
              <a:t>对象属性经过修改后，可立即通知观察者</a:t>
            </a:r>
            <a:endParaRPr kumimoji="1"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C139637-DA7C-5242-9C55-1EF3349FB613}"/>
              </a:ext>
            </a:extLst>
          </p:cNvPr>
          <p:cNvSpPr/>
          <p:nvPr/>
        </p:nvSpPr>
        <p:spPr>
          <a:xfrm>
            <a:off x="838200" y="3260035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" altLang="zh-CN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zh-CN" dirty="0" err="1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CN" dirty="0" err="1">
                <a:solidFill>
                  <a:srgbClr val="326D74"/>
                </a:solidFill>
                <a:effectLst/>
                <a:latin typeface="Menlo" panose="020B0609030804020204" pitchFamily="49" charset="0"/>
              </a:rPr>
              <a:t>collectionView</a:t>
            </a:r>
            <a:r>
              <a:rPr lang="en" altLang="zh-CN" dirty="0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addObserver:</a:t>
            </a:r>
            <a:r>
              <a:rPr lang="en" altLang="zh-CN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zh-CN" dirty="0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forKeyPath</a:t>
            </a:r>
            <a:r>
              <a:rPr lang="en" altLang="zh-CN" dirty="0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zh-CN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@"</a:t>
            </a:r>
            <a:r>
              <a:rPr lang="en" altLang="zh-CN" dirty="0" err="1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contentOffset</a:t>
            </a:r>
            <a:r>
              <a:rPr lang="en" altLang="zh-CN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dirty="0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options:NSKeyValueObservingOptionNew</a:t>
            </a:r>
            <a:r>
              <a:rPr lang="en" altLang="zh-CN" dirty="0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context:</a:t>
            </a:r>
            <a:r>
              <a:rPr lang="en" altLang="zh-CN" b="1" dirty="0" err="1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nil</a:t>
            </a:r>
            <a:r>
              <a:rPr lang="en" altLang="zh-CN" dirty="0">
                <a:solidFill>
                  <a:srgbClr val="6C36A9"/>
                </a:solidFill>
                <a:effectLst/>
                <a:latin typeface="Menlo" panose="020B0609030804020204" pitchFamily="49" charset="0"/>
              </a:rPr>
              <a:t>];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A28A54-057E-2649-8D09-4A2548E50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31" y="4345654"/>
            <a:ext cx="6580842" cy="156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10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567A2AE-8D03-E542-BCE0-F8BDD6FD7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579" y="3583082"/>
            <a:ext cx="6580841" cy="3082720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611879F3-40D0-3A48-AC07-D7D66E89E9FA}"/>
              </a:ext>
            </a:extLst>
          </p:cNvPr>
          <p:cNvSpPr txBox="1">
            <a:spLocks/>
          </p:cNvSpPr>
          <p:nvPr/>
        </p:nvSpPr>
        <p:spPr>
          <a:xfrm>
            <a:off x="838200" y="1124543"/>
            <a:ext cx="10515600" cy="704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 err="1"/>
              <a:t>NotificationCenter</a:t>
            </a:r>
            <a:r>
              <a:rPr kumimoji="1" lang="zh-CN" altLang="en-US" dirty="0"/>
              <a:t>通知模式</a:t>
            </a:r>
            <a:endParaRPr kumimoji="1"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849152C-2F25-4245-BBC8-638835799EA5}"/>
              </a:ext>
            </a:extLst>
          </p:cNvPr>
          <p:cNvSpPr/>
          <p:nvPr/>
        </p:nvSpPr>
        <p:spPr>
          <a:xfrm>
            <a:off x="838199" y="2228671"/>
            <a:ext cx="1051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rgbClr val="6C36A9"/>
                </a:solidFill>
                <a:latin typeface="Menlo" panose="020B0609030804020204" pitchFamily="49" charset="0"/>
              </a:rPr>
              <a:t>[[</a:t>
            </a:r>
            <a:r>
              <a:rPr lang="en" altLang="zh-CN" dirty="0" err="1">
                <a:solidFill>
                  <a:srgbClr val="6C36A9"/>
                </a:solidFill>
                <a:latin typeface="Menlo" panose="020B0609030804020204" pitchFamily="49" charset="0"/>
              </a:rPr>
              <a:t>NSNotificationCenter</a:t>
            </a:r>
            <a:r>
              <a:rPr lang="en" altLang="zh-CN" dirty="0">
                <a:solidFill>
                  <a:srgbClr val="6C36A9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6C36A9"/>
                </a:solidFill>
                <a:latin typeface="Menlo" panose="020B0609030804020204" pitchFamily="49" charset="0"/>
              </a:rPr>
              <a:t>defaultCenter</a:t>
            </a:r>
            <a:r>
              <a:rPr lang="en" altLang="zh-CN" dirty="0">
                <a:solidFill>
                  <a:srgbClr val="6C36A9"/>
                </a:solidFill>
                <a:latin typeface="Menlo" panose="020B0609030804020204" pitchFamily="49" charset="0"/>
              </a:rPr>
              <a:t>] </a:t>
            </a:r>
            <a:r>
              <a:rPr lang="en" altLang="zh-CN" dirty="0" err="1">
                <a:solidFill>
                  <a:srgbClr val="6C36A9"/>
                </a:solidFill>
                <a:latin typeface="Menlo" panose="020B0609030804020204" pitchFamily="49" charset="0"/>
              </a:rPr>
              <a:t>addObserver:self</a:t>
            </a:r>
            <a:r>
              <a:rPr lang="en" altLang="zh-CN" dirty="0">
                <a:solidFill>
                  <a:srgbClr val="6C36A9"/>
                </a:solidFill>
                <a:latin typeface="Menlo" panose="020B0609030804020204" pitchFamily="49" charset="0"/>
              </a:rPr>
              <a:t> selector:@selector(</a:t>
            </a:r>
            <a:r>
              <a:rPr lang="en" altLang="zh-CN" dirty="0" err="1">
                <a:solidFill>
                  <a:srgbClr val="6C36A9"/>
                </a:solidFill>
                <a:latin typeface="Menlo" panose="020B0609030804020204" pitchFamily="49" charset="0"/>
              </a:rPr>
              <a:t>playToEnd</a:t>
            </a:r>
            <a:r>
              <a:rPr lang="en" altLang="zh-CN" dirty="0">
                <a:solidFill>
                  <a:srgbClr val="6C36A9"/>
                </a:solidFill>
                <a:latin typeface="Menlo" panose="020B0609030804020204" pitchFamily="49" charset="0"/>
              </a:rPr>
              <a:t>) </a:t>
            </a:r>
            <a:r>
              <a:rPr lang="en" altLang="zh-CN" dirty="0" err="1">
                <a:solidFill>
                  <a:srgbClr val="6C36A9"/>
                </a:solidFill>
                <a:latin typeface="Menlo" panose="020B0609030804020204" pitchFamily="49" charset="0"/>
              </a:rPr>
              <a:t>name:AVPlayerItemDidPlayToEndTimeNotification</a:t>
            </a:r>
            <a:r>
              <a:rPr lang="en" altLang="zh-CN" dirty="0">
                <a:solidFill>
                  <a:srgbClr val="6C36A9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 err="1">
                <a:solidFill>
                  <a:srgbClr val="6C36A9"/>
                </a:solidFill>
                <a:latin typeface="Menlo" panose="020B0609030804020204" pitchFamily="49" charset="0"/>
              </a:rPr>
              <a:t>object:nil</a:t>
            </a:r>
            <a:r>
              <a:rPr lang="en" altLang="zh-CN" dirty="0">
                <a:solidFill>
                  <a:srgbClr val="6C36A9"/>
                </a:solidFill>
                <a:latin typeface="Menlo" panose="020B0609030804020204" pitchFamily="49" charset="0"/>
              </a:rPr>
              <a:t>];</a:t>
            </a:r>
          </a:p>
          <a:p>
            <a:endParaRPr lang="en" altLang="zh-CN" dirty="0">
              <a:solidFill>
                <a:srgbClr val="6C36A9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371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20D4C-1C82-504F-A9E3-5BC4EF0B8164}"/>
              </a:ext>
            </a:extLst>
          </p:cNvPr>
          <p:cNvSpPr txBox="1">
            <a:spLocks/>
          </p:cNvSpPr>
          <p:nvPr/>
        </p:nvSpPr>
        <p:spPr>
          <a:xfrm>
            <a:off x="838200" y="1124543"/>
            <a:ext cx="10515600" cy="704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Demo</a:t>
            </a:r>
            <a:r>
              <a:rPr kumimoji="1" lang="zh-CN" altLang="en-US" dirty="0"/>
              <a:t>存在着哪些问题和不足呢？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E31C65-ADFE-304D-A399-7C47A3C3DF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  <a:p>
            <a:r>
              <a:rPr kumimoji="1" lang="en-US" altLang="zh-CN" dirty="0"/>
              <a:t>Cell</a:t>
            </a:r>
            <a:r>
              <a:rPr kumimoji="1" lang="zh-CN" altLang="en-US" dirty="0"/>
              <a:t>重用时，每个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和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并没有复用</a:t>
            </a:r>
            <a:endParaRPr kumimoji="1" lang="en-US" altLang="zh-CN" dirty="0"/>
          </a:p>
          <a:p>
            <a:r>
              <a:rPr kumimoji="1" lang="zh-CN" altLang="en-US" dirty="0"/>
              <a:t>机型适配没有完成</a:t>
            </a:r>
            <a:endParaRPr kumimoji="1" lang="en-US" altLang="zh-CN" dirty="0"/>
          </a:p>
          <a:p>
            <a:r>
              <a:rPr kumimoji="1" lang="zh-CN" altLang="en-US" dirty="0"/>
              <a:t>横竖屏切换没有支持</a:t>
            </a:r>
            <a:endParaRPr kumimoji="1" lang="en-US" altLang="zh-CN" dirty="0"/>
          </a:p>
          <a:p>
            <a:r>
              <a:rPr kumimoji="1" lang="zh-CN" altLang="en-US" dirty="0"/>
              <a:t>工具栏</a:t>
            </a:r>
            <a:r>
              <a:rPr kumimoji="1" lang="en-US" altLang="zh-CN" dirty="0"/>
              <a:t>UI</a:t>
            </a:r>
            <a:r>
              <a:rPr kumimoji="1" lang="zh-CN" altLang="en-US" dirty="0"/>
              <a:t>没有开发</a:t>
            </a:r>
            <a:endParaRPr kumimoji="1" lang="en-US" altLang="zh-CN" dirty="0"/>
          </a:p>
          <a:p>
            <a:r>
              <a:rPr kumimoji="1" lang="zh-CN" altLang="en-US" dirty="0"/>
              <a:t>视频从网络</a:t>
            </a:r>
            <a:r>
              <a:rPr kumimoji="1" lang="en-US" altLang="zh-CN" dirty="0"/>
              <a:t>URL</a:t>
            </a:r>
            <a:r>
              <a:rPr kumimoji="1" lang="zh-CN" altLang="en-US" dirty="0"/>
              <a:t>下载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8430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64929D-A959-2D42-B6DB-BF14DB86D128}"/>
              </a:ext>
            </a:extLst>
          </p:cNvPr>
          <p:cNvSpPr txBox="1">
            <a:spLocks/>
          </p:cNvSpPr>
          <p:nvPr/>
        </p:nvSpPr>
        <p:spPr>
          <a:xfrm>
            <a:off x="838200" y="2588820"/>
            <a:ext cx="10515600" cy="22681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sz="6600" b="1" dirty="0"/>
              <a:t>今日回顾</a:t>
            </a:r>
            <a:endParaRPr kumimoji="1" lang="en-US" altLang="zh-CN" sz="6600" b="1" dirty="0"/>
          </a:p>
        </p:txBody>
      </p:sp>
    </p:spTree>
    <p:extLst>
      <p:ext uri="{BB962C8B-B14F-4D97-AF65-F5344CB8AC3E}">
        <p14:creationId xmlns:p14="http://schemas.microsoft.com/office/powerpoint/2010/main" val="254078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195ECBAD-FB54-0844-9154-DAFE18F5F3F8}"/>
              </a:ext>
            </a:extLst>
          </p:cNvPr>
          <p:cNvSpPr txBox="1">
            <a:spLocks/>
          </p:cNvSpPr>
          <p:nvPr/>
        </p:nvSpPr>
        <p:spPr>
          <a:xfrm>
            <a:off x="838200" y="1828801"/>
            <a:ext cx="10515600" cy="4348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  <a:p>
            <a:r>
              <a:rPr kumimoji="1" lang="en-US" altLang="zh-CN" dirty="0"/>
              <a:t>iOS</a:t>
            </a:r>
            <a:r>
              <a:rPr kumimoji="1" lang="zh-CN" altLang="en-US" dirty="0"/>
              <a:t>开发必备能力</a:t>
            </a:r>
            <a:endParaRPr kumimoji="1" lang="en-US" altLang="zh-CN" dirty="0"/>
          </a:p>
          <a:p>
            <a:r>
              <a:rPr kumimoji="1" lang="en-US" altLang="zh-CN" dirty="0"/>
              <a:t>iOS</a:t>
            </a:r>
            <a:r>
              <a:rPr kumimoji="1" lang="zh-CN" altLang="en-US" dirty="0"/>
              <a:t>发展历程</a:t>
            </a:r>
            <a:endParaRPr kumimoji="1" lang="en-US" altLang="zh-CN" dirty="0"/>
          </a:p>
          <a:p>
            <a:r>
              <a:rPr kumimoji="1" lang="en-US" altLang="zh-CN" dirty="0"/>
              <a:t>iOS</a:t>
            </a:r>
            <a:r>
              <a:rPr kumimoji="1" lang="zh-CN" altLang="en-US" dirty="0"/>
              <a:t>目前状况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开发优势</a:t>
            </a:r>
            <a:endParaRPr kumimoji="1" lang="en-US" altLang="zh-CN" dirty="0"/>
          </a:p>
          <a:p>
            <a:r>
              <a:rPr kumimoji="1" lang="en-US" altLang="zh-CN" dirty="0" err="1"/>
              <a:t>StoryBoard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CollectionView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Cell</a:t>
            </a:r>
            <a:r>
              <a:rPr kumimoji="1" lang="zh-CN" altLang="en-US" dirty="0"/>
              <a:t>复用</a:t>
            </a:r>
            <a:endParaRPr kumimoji="1" lang="en-US" altLang="zh-CN" dirty="0"/>
          </a:p>
          <a:p>
            <a:r>
              <a:rPr kumimoji="1" lang="en-US" altLang="zh-CN" dirty="0"/>
              <a:t>iOS</a:t>
            </a:r>
            <a:r>
              <a:rPr kumimoji="1" lang="zh-CN" altLang="en-US" dirty="0"/>
              <a:t>播放视频</a:t>
            </a:r>
            <a:endParaRPr kumimoji="1" lang="en-US" altLang="zh-CN" dirty="0"/>
          </a:p>
          <a:p>
            <a:r>
              <a:rPr kumimoji="1" lang="en-US" altLang="zh-CN" dirty="0"/>
              <a:t>KVO</a:t>
            </a:r>
          </a:p>
          <a:p>
            <a:r>
              <a:rPr kumimoji="1" lang="zh-CN" altLang="en-US" dirty="0"/>
              <a:t>通知模式</a:t>
            </a:r>
            <a:endParaRPr kumimoji="1" lang="en-US" altLang="zh-CN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586A6499-CB80-9F4B-B945-1F83AD6BED6E}"/>
              </a:ext>
            </a:extLst>
          </p:cNvPr>
          <p:cNvSpPr txBox="1">
            <a:spLocks/>
          </p:cNvSpPr>
          <p:nvPr/>
        </p:nvSpPr>
        <p:spPr>
          <a:xfrm>
            <a:off x="838200" y="1124543"/>
            <a:ext cx="10515600" cy="704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知识点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43952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CFB142-D0BE-804C-8D6D-9833A328B230}"/>
              </a:ext>
            </a:extLst>
          </p:cNvPr>
          <p:cNvSpPr txBox="1">
            <a:spLocks/>
          </p:cNvSpPr>
          <p:nvPr/>
        </p:nvSpPr>
        <p:spPr>
          <a:xfrm>
            <a:off x="838200" y="1124543"/>
            <a:ext cx="10515600" cy="704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iOS</a:t>
            </a:r>
            <a:r>
              <a:rPr kumimoji="1" lang="zh-CN" altLang="en-US" dirty="0"/>
              <a:t>开发必备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C2D6CD-1626-CE47-B697-B597DE2C841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硬件条件：</a:t>
            </a:r>
            <a:r>
              <a:rPr kumimoji="1" lang="en-US" altLang="zh-CN" dirty="0"/>
              <a:t>Mac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iPhone</a:t>
            </a:r>
          </a:p>
          <a:p>
            <a:r>
              <a:rPr kumimoji="1" lang="zh-CN" altLang="en-US" dirty="0"/>
              <a:t>软件条件：</a:t>
            </a:r>
            <a:r>
              <a:rPr kumimoji="1" lang="en-US" altLang="zh-CN" dirty="0"/>
              <a:t>XCode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Object-Oriented Programming</a:t>
            </a:r>
          </a:p>
          <a:p>
            <a:r>
              <a:rPr kumimoji="1" lang="zh-CN" altLang="en-US" dirty="0"/>
              <a:t>语言选择：</a:t>
            </a:r>
            <a:r>
              <a:rPr kumimoji="1" lang="en-US" altLang="zh-CN" dirty="0"/>
              <a:t>Objective-C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Swift</a:t>
            </a:r>
          </a:p>
          <a:p>
            <a:r>
              <a:rPr kumimoji="1" lang="zh-CN" altLang="en-US" dirty="0"/>
              <a:t>上架要求：开发者证书 </a:t>
            </a:r>
            <a:r>
              <a:rPr kumimoji="1" lang="en-US" altLang="zh-CN" dirty="0"/>
              <a:t>+</a:t>
            </a:r>
            <a:r>
              <a:rPr kumimoji="1" lang="zh-CN" altLang="en-US" dirty="0"/>
              <a:t> 遵守</a:t>
            </a:r>
            <a:r>
              <a:rPr kumimoji="1" lang="en-US" altLang="zh-CN" dirty="0"/>
              <a:t>Apple</a:t>
            </a:r>
            <a:r>
              <a:rPr kumimoji="1" lang="zh-CN" altLang="en-US" dirty="0"/>
              <a:t>开发协议</a:t>
            </a:r>
            <a:endParaRPr kumimoji="1" lang="en-US" altLang="zh-CN" dirty="0"/>
          </a:p>
          <a:p>
            <a:r>
              <a:rPr kumimoji="1" lang="en-US" altLang="zh-CN" dirty="0"/>
              <a:t>Apple</a:t>
            </a:r>
            <a:r>
              <a:rPr kumimoji="1" lang="zh-CN" altLang="en-US" dirty="0"/>
              <a:t>开发者网站：</a:t>
            </a:r>
            <a:r>
              <a:rPr kumimoji="1" lang="en" altLang="zh-CN" dirty="0">
                <a:hlinkClick r:id="rId2"/>
              </a:rPr>
              <a:t>https://developer.apple.com/cn/</a:t>
            </a:r>
            <a:endParaRPr kumimoji="1" lang="en" altLang="zh-CN" dirty="0"/>
          </a:p>
          <a:p>
            <a:r>
              <a:rPr kumimoji="1" lang="en" altLang="zh-CN" dirty="0"/>
              <a:t>Apple</a:t>
            </a:r>
            <a:r>
              <a:rPr kumimoji="1" lang="zh-CN" altLang="en" dirty="0"/>
              <a:t>开发者</a:t>
            </a:r>
            <a:r>
              <a:rPr kumimoji="1" lang="zh-CN" altLang="en-US" dirty="0"/>
              <a:t>论坛：</a:t>
            </a:r>
            <a:r>
              <a:rPr kumimoji="1" lang="en" altLang="zh-CN" dirty="0">
                <a:hlinkClick r:id="rId3"/>
              </a:rPr>
              <a:t>https://developer.apple.com/forums/</a:t>
            </a:r>
            <a:endParaRPr kumimoji="1" lang="en" altLang="zh-CN" dirty="0"/>
          </a:p>
        </p:txBody>
      </p:sp>
    </p:spTree>
    <p:extLst>
      <p:ext uri="{BB962C8B-B14F-4D97-AF65-F5344CB8AC3E}">
        <p14:creationId xmlns:p14="http://schemas.microsoft.com/office/powerpoint/2010/main" val="2465929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44621-A39D-E346-B6E2-132AF0F3263A}"/>
              </a:ext>
            </a:extLst>
          </p:cNvPr>
          <p:cNvSpPr txBox="1">
            <a:spLocks/>
          </p:cNvSpPr>
          <p:nvPr/>
        </p:nvSpPr>
        <p:spPr>
          <a:xfrm>
            <a:off x="838200" y="2588820"/>
            <a:ext cx="10515600" cy="22681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sz="6600" b="1" dirty="0"/>
              <a:t>谢谢</a:t>
            </a:r>
            <a:endParaRPr kumimoji="1" lang="en-US" altLang="zh-CN" sz="6600" b="1" dirty="0"/>
          </a:p>
        </p:txBody>
      </p:sp>
    </p:spTree>
    <p:extLst>
      <p:ext uri="{BB962C8B-B14F-4D97-AF65-F5344CB8AC3E}">
        <p14:creationId xmlns:p14="http://schemas.microsoft.com/office/powerpoint/2010/main" val="1557655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765EFE-F182-0740-8AC6-D6861FFFAE04}"/>
              </a:ext>
            </a:extLst>
          </p:cNvPr>
          <p:cNvSpPr txBox="1">
            <a:spLocks/>
          </p:cNvSpPr>
          <p:nvPr/>
        </p:nvSpPr>
        <p:spPr>
          <a:xfrm>
            <a:off x="838200" y="1124543"/>
            <a:ext cx="10515600" cy="704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iOS</a:t>
            </a:r>
            <a:r>
              <a:rPr kumimoji="1" lang="zh-CN" altLang="en-US" dirty="0"/>
              <a:t> 发展历程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29B976-7935-9E4A-82B4-D0D3E7A6E9A4}"/>
              </a:ext>
            </a:extLst>
          </p:cNvPr>
          <p:cNvSpPr txBox="1">
            <a:spLocks/>
          </p:cNvSpPr>
          <p:nvPr/>
        </p:nvSpPr>
        <p:spPr>
          <a:xfrm>
            <a:off x="838199" y="5785739"/>
            <a:ext cx="10515600" cy="4996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dirty="0"/>
              <a:t>07</a:t>
            </a:r>
            <a:r>
              <a:rPr kumimoji="1" lang="zh-CN" altLang="en-US" dirty="0"/>
              <a:t>年发布</a:t>
            </a:r>
            <a:r>
              <a:rPr kumimoji="1" lang="en-US" altLang="zh-CN" dirty="0"/>
              <a:t>iPhone</a:t>
            </a:r>
            <a:r>
              <a:rPr kumimoji="1" lang="zh-CN" altLang="en-US" dirty="0"/>
              <a:t>，开创先河</a:t>
            </a: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dirty="0">
                <a:hlinkClick r:id="rId2"/>
              </a:rPr>
              <a:t>https://youtu.be/TFnsBliXiDk?t=905</a:t>
            </a:r>
            <a:endParaRPr kumimoji="1" lang="en-US" altLang="zh-CN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2F7BC567-6603-8945-9D7B-E2AB9B628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542" y="2053312"/>
            <a:ext cx="4688915" cy="350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412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765EFE-F182-0740-8AC6-D6861FFFAE04}"/>
              </a:ext>
            </a:extLst>
          </p:cNvPr>
          <p:cNvSpPr txBox="1">
            <a:spLocks/>
          </p:cNvSpPr>
          <p:nvPr/>
        </p:nvSpPr>
        <p:spPr>
          <a:xfrm>
            <a:off x="838200" y="1124543"/>
            <a:ext cx="10515600" cy="704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iOS</a:t>
            </a:r>
            <a:r>
              <a:rPr kumimoji="1" lang="zh-CN" altLang="en-US" dirty="0"/>
              <a:t> 发展历程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29B976-7935-9E4A-82B4-D0D3E7A6E9A4}"/>
              </a:ext>
            </a:extLst>
          </p:cNvPr>
          <p:cNvSpPr txBox="1">
            <a:spLocks/>
          </p:cNvSpPr>
          <p:nvPr/>
        </p:nvSpPr>
        <p:spPr>
          <a:xfrm>
            <a:off x="6535271" y="5785739"/>
            <a:ext cx="4818528" cy="4996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dirty="0"/>
              <a:t>09</a:t>
            </a:r>
            <a:r>
              <a:rPr kumimoji="1" lang="zh-CN" altLang="en-US" dirty="0"/>
              <a:t>年发布国行</a:t>
            </a:r>
            <a:r>
              <a:rPr kumimoji="1" lang="en-US" altLang="zh-CN" dirty="0"/>
              <a:t>iPhone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3GS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BC57CDB-0674-4A4C-858A-BC08EAAC9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705" y="1937089"/>
            <a:ext cx="3911881" cy="458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606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765EFE-F182-0740-8AC6-D6861FFFAE04}"/>
              </a:ext>
            </a:extLst>
          </p:cNvPr>
          <p:cNvSpPr txBox="1">
            <a:spLocks/>
          </p:cNvSpPr>
          <p:nvPr/>
        </p:nvSpPr>
        <p:spPr>
          <a:xfrm>
            <a:off x="838200" y="1124543"/>
            <a:ext cx="10515600" cy="704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iOS</a:t>
            </a:r>
            <a:r>
              <a:rPr kumimoji="1" lang="zh-CN" altLang="en-US" dirty="0"/>
              <a:t> 发展历程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29B976-7935-9E4A-82B4-D0D3E7A6E9A4}"/>
              </a:ext>
            </a:extLst>
          </p:cNvPr>
          <p:cNvSpPr txBox="1">
            <a:spLocks/>
          </p:cNvSpPr>
          <p:nvPr/>
        </p:nvSpPr>
        <p:spPr>
          <a:xfrm>
            <a:off x="838199" y="5785739"/>
            <a:ext cx="10515600" cy="4996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dirty="0"/>
              <a:t>10</a:t>
            </a:r>
            <a:r>
              <a:rPr kumimoji="1" lang="zh-CN" altLang="en-US" dirty="0"/>
              <a:t>年发布</a:t>
            </a:r>
            <a:r>
              <a:rPr kumimoji="1" lang="en-US" altLang="zh-CN" dirty="0"/>
              <a:t>iPad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0F22C8-7C15-3644-A243-90ACFDD29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72" y="2052429"/>
            <a:ext cx="5608253" cy="35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40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765EFE-F182-0740-8AC6-D6861FFFAE04}"/>
              </a:ext>
            </a:extLst>
          </p:cNvPr>
          <p:cNvSpPr txBox="1">
            <a:spLocks/>
          </p:cNvSpPr>
          <p:nvPr/>
        </p:nvSpPr>
        <p:spPr>
          <a:xfrm>
            <a:off x="838200" y="1124543"/>
            <a:ext cx="10515600" cy="704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iOS</a:t>
            </a:r>
            <a:r>
              <a:rPr kumimoji="1" lang="zh-CN" altLang="en-US" dirty="0"/>
              <a:t> 发展历程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29B976-7935-9E4A-82B4-D0D3E7A6E9A4}"/>
              </a:ext>
            </a:extLst>
          </p:cNvPr>
          <p:cNvSpPr txBox="1">
            <a:spLocks/>
          </p:cNvSpPr>
          <p:nvPr/>
        </p:nvSpPr>
        <p:spPr>
          <a:xfrm>
            <a:off x="838199" y="5990394"/>
            <a:ext cx="10515600" cy="4996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dirty="0"/>
              <a:t>15</a:t>
            </a:r>
            <a:r>
              <a:rPr kumimoji="1" lang="zh-CN" altLang="en-US" dirty="0"/>
              <a:t>年发布</a:t>
            </a:r>
            <a:r>
              <a:rPr kumimoji="1" lang="en-US" altLang="zh-CN" dirty="0"/>
              <a:t>Apple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Watch</a:t>
            </a:r>
          </a:p>
        </p:txBody>
      </p:sp>
      <p:pic>
        <p:nvPicPr>
          <p:cNvPr id="18434" name="Picture 2" descr="Apple Watch">
            <a:extLst>
              <a:ext uri="{FF2B5EF4-FFF2-40B4-BE49-F238E27FC236}">
                <a16:creationId xmlns:a16="http://schemas.microsoft.com/office/drawing/2014/main" id="{10150ED5-BD2D-BE42-8B53-6057D342F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94" y="1957270"/>
            <a:ext cx="2722413" cy="3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Apple Watch Edition">
            <a:extLst>
              <a:ext uri="{FF2B5EF4-FFF2-40B4-BE49-F238E27FC236}">
                <a16:creationId xmlns:a16="http://schemas.microsoft.com/office/drawing/2014/main" id="{A48E0A5D-CB47-314C-9A6C-B75D25641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57268"/>
            <a:ext cx="3375341" cy="3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354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765EFE-F182-0740-8AC6-D6861FFFAE04}"/>
              </a:ext>
            </a:extLst>
          </p:cNvPr>
          <p:cNvSpPr txBox="1">
            <a:spLocks/>
          </p:cNvSpPr>
          <p:nvPr/>
        </p:nvSpPr>
        <p:spPr>
          <a:xfrm>
            <a:off x="838200" y="1124543"/>
            <a:ext cx="10515600" cy="7042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iOS</a:t>
            </a:r>
            <a:r>
              <a:rPr kumimoji="1" lang="zh-CN" altLang="en-US" dirty="0"/>
              <a:t> 发展历程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29B976-7935-9E4A-82B4-D0D3E7A6E9A4}"/>
              </a:ext>
            </a:extLst>
          </p:cNvPr>
          <p:cNvSpPr txBox="1">
            <a:spLocks/>
          </p:cNvSpPr>
          <p:nvPr/>
        </p:nvSpPr>
        <p:spPr>
          <a:xfrm>
            <a:off x="838199" y="5990394"/>
            <a:ext cx="10515600" cy="4996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dirty="0"/>
              <a:t>20</a:t>
            </a:r>
            <a:r>
              <a:rPr kumimoji="1" lang="zh-CN" altLang="en-US" dirty="0"/>
              <a:t>年发布</a:t>
            </a:r>
            <a:r>
              <a:rPr kumimoji="1" lang="en-US" altLang="zh-CN" dirty="0"/>
              <a:t>M1</a:t>
            </a:r>
            <a:r>
              <a:rPr kumimoji="1" lang="zh-CN" altLang="en-US" dirty="0"/>
              <a:t>芯片，性能出色、功能强大</a:t>
            </a:r>
            <a:endParaRPr kumimoji="1" lang="en-US" altLang="zh-CN" dirty="0"/>
          </a:p>
        </p:txBody>
      </p:sp>
      <p:pic>
        <p:nvPicPr>
          <p:cNvPr id="19458" name="Picture 2" descr="发光的黑色方块上印有 Apple 标志和“M1”字样。 ">
            <a:extLst>
              <a:ext uri="{FF2B5EF4-FFF2-40B4-BE49-F238E27FC236}">
                <a16:creationId xmlns:a16="http://schemas.microsoft.com/office/drawing/2014/main" id="{CD980515-9598-E64F-B519-CFBE18761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516" y="1828801"/>
            <a:ext cx="6358965" cy="408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706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3F9B7ACD-B84B-C146-816B-91149EAC8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077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2275</TotalTime>
  <Words>527</Words>
  <Application>Microsoft Macintosh PowerPoint</Application>
  <PresentationFormat>宽屏</PresentationFormat>
  <Paragraphs>103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等线</vt:lpstr>
      <vt:lpstr>等线 Light</vt:lpstr>
      <vt:lpstr>FZYaoTi-M06S</vt:lpstr>
      <vt:lpstr>Arial</vt:lpstr>
      <vt:lpstr>Menlo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周暄承</dc:creator>
  <cp:lastModifiedBy>周暄承</cp:lastModifiedBy>
  <cp:revision>45</cp:revision>
  <dcterms:created xsi:type="dcterms:W3CDTF">2021-06-13T06:24:37Z</dcterms:created>
  <dcterms:modified xsi:type="dcterms:W3CDTF">2021-07-12T09:56:17Z</dcterms:modified>
</cp:coreProperties>
</file>